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handoutMasterIdLst>
    <p:handoutMasterId r:id="rId9"/>
  </p:handoutMasterIdLst>
  <p:sldIdLst>
    <p:sldId id="261" r:id="rId2"/>
    <p:sldId id="367" r:id="rId3"/>
    <p:sldId id="372" r:id="rId4"/>
    <p:sldId id="368" r:id="rId5"/>
    <p:sldId id="370" r:id="rId6"/>
    <p:sldId id="36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47" autoAdjust="0"/>
    <p:restoredTop sz="94648" autoAdjust="0"/>
  </p:normalViewPr>
  <p:slideViewPr>
    <p:cSldViewPr>
      <p:cViewPr varScale="1">
        <p:scale>
          <a:sx n="89" d="100"/>
          <a:sy n="89" d="100"/>
        </p:scale>
        <p:origin x="192" y="76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2" d="100"/>
          <a:sy n="82" d="100"/>
        </p:scale>
        <p:origin x="3852" y="78"/>
      </p:cViewPr>
      <p:guideLst/>
    </p:cSldViewPr>
  </p:notesViewPr>
  <p:gridSpacing cx="38100" cy="381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2/19/24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2/19/24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2/19/24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2/19/24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1"/>
          </a:xfrm>
        </p:spPr>
        <p:txBody>
          <a:bodyPr/>
          <a:lstStyle/>
          <a:p>
            <a:r>
              <a:rPr lang="en-US"/>
              <a:t>Click to edit Master title style</a:t>
            </a:r>
          </a:p>
        </p:txBody>
      </p:sp>
      <p:sp>
        <p:nvSpPr>
          <p:cNvPr id="3" name="Content Placeholder 2"/>
          <p:cNvSpPr>
            <a:spLocks noGrp="1"/>
          </p:cNvSpPr>
          <p:nvPr>
            <p:ph idx="1"/>
          </p:nvPr>
        </p:nvSpPr>
        <p:spPr>
          <a:xfrm>
            <a:off x="609600" y="1295400"/>
            <a:ext cx="10972800" cy="47243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2/19/24</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2/19/24</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2/19/24</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2/19/24</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2/19/24</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2/19/24</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2/19/24</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s://www.hackster.io/brzi/morse-code-machine-72a63f" TargetMode="External"/><Relationship Id="rId7" Type="http://schemas.openxmlformats.org/officeDocument/2006/relationships/image" Target="../media/image1.png"/><Relationship Id="rId2" Type="http://schemas.openxmlformats.org/officeDocument/2006/relationships/hyperlink" Target="https://www.hackster.io/vladakrsmanovic/arduino-morse-code-machine-709cc5" TargetMode="External"/><Relationship Id="rId1" Type="http://schemas.openxmlformats.org/officeDocument/2006/relationships/slideLayout" Target="../slideLayouts/slideLayout2.xml"/><Relationship Id="rId6" Type="http://schemas.openxmlformats.org/officeDocument/2006/relationships/hyperlink" Target="https://github.com/Tooo/Morse-Code-Driver-BeagleBone/blob/main/morse-code.c" TargetMode="External"/><Relationship Id="rId5" Type="http://schemas.openxmlformats.org/officeDocument/2006/relationships/hyperlink" Target="https://www.hackster.io/achindra/morse-code-transceiver-b5ae38" TargetMode="External"/><Relationship Id="rId4" Type="http://schemas.openxmlformats.org/officeDocument/2006/relationships/hyperlink" Target="https://www.hackster.io/492608/morse-code-converter-bec9a9"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www.hackster.io/fernandalago/plant-reminder-box-473f9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amazon.com/wifi-adapter-usb-pc-network/dp/B008IFXQFU" TargetMode="External"/><Relationship Id="rId2" Type="http://schemas.openxmlformats.org/officeDocument/2006/relationships/hyperlink" Target="https://www.amazon.com/EG-STARTS-Illuminated-Buttons-Raspberry/dp/B01N11BDX9/ref=sr_1_1?crid=118TKWJCZZDWD&amp;keywords=arcade+buttons+EG+starts+5x+30+mm&amp;qid=1696102554&amp;sprefix=arcade+buttons+eg+starts+5x+30+mm%2Caps%2C90&amp;sr=8-1" TargetMode="External"/><Relationship Id="rId1" Type="http://schemas.openxmlformats.org/officeDocument/2006/relationships/slideLayout" Target="../slideLayouts/slideLayout2.xml"/><Relationship Id="rId4" Type="http://schemas.openxmlformats.org/officeDocument/2006/relationships/hyperlink" Target="https://www.mouser.com/ProductDetail/SparkFun/BOB-12035?qs=WyAARYrbSna977XdJQqmwA%3D%3D&amp;mgh=1&amp;srsltid=AfmBOop8pqnpRJ7OGa4kUyn1-4g_jDgPRdfFHH1MvHX90ayUqfos1SPHRy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844" y="1909346"/>
            <a:ext cx="9907555" cy="3383280"/>
          </a:xfrm>
        </p:spPr>
        <p:txBody>
          <a:bodyPr>
            <a:normAutofit/>
          </a:bodyPr>
          <a:lstStyle/>
          <a:p>
            <a:r>
              <a:rPr lang="en-US" sz="6000" dirty="0"/>
              <a:t>ENGI 301</a:t>
            </a:r>
            <a:br>
              <a:rPr lang="en-US" sz="6000" dirty="0"/>
            </a:br>
            <a:br>
              <a:rPr lang="en-US" dirty="0"/>
            </a:br>
            <a:r>
              <a:rPr lang="en-US" sz="6000" dirty="0"/>
              <a:t>Morse Code Transceiver Proposal</a:t>
            </a:r>
            <a:endParaRPr lang="en-US" dirty="0"/>
          </a:p>
        </p:txBody>
      </p:sp>
      <p:sp>
        <p:nvSpPr>
          <p:cNvPr id="3" name="Subtitle 2"/>
          <p:cNvSpPr>
            <a:spLocks noGrp="1"/>
          </p:cNvSpPr>
          <p:nvPr>
            <p:ph type="subTitle" idx="1"/>
          </p:nvPr>
        </p:nvSpPr>
        <p:spPr>
          <a:xfrm>
            <a:off x="1293845" y="5432564"/>
            <a:ext cx="9604310" cy="1120636"/>
          </a:xfrm>
        </p:spPr>
        <p:txBody>
          <a:bodyPr/>
          <a:lstStyle/>
          <a:p>
            <a:r>
              <a:rPr lang="en-US" dirty="0"/>
              <a:t>02/19/2024</a:t>
            </a:r>
          </a:p>
          <a:p>
            <a:r>
              <a:rPr lang="en-US" dirty="0"/>
              <a:t>Edwin Low</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09600" y="1295400"/>
            <a:ext cx="8420100" cy="5105400"/>
          </a:xfrm>
        </p:spPr>
        <p:txBody>
          <a:bodyPr>
            <a:normAutofit fontScale="85000" lnSpcReduction="20000"/>
          </a:bodyPr>
          <a:lstStyle/>
          <a:p>
            <a:pPr marL="0" indent="0">
              <a:buNone/>
            </a:pPr>
            <a:r>
              <a:rPr lang="en-US" sz="2000" dirty="0"/>
              <a:t>Story: I’ve always wanted to have a good excuse to learn the Morse code. </a:t>
            </a:r>
            <a:r>
              <a:rPr lang="en-US" dirty="0"/>
              <a:t>It’s cool to have a secret way of communicating with someone else. Morse code is now pretty much a thing of the past, and it’s good that almost no one understands it now. However, this project is not aimed at teaching how to use the Morse code; instead, it focuses more on taking the user’s Morse code input, displaying the message on a screen, and, if the message is correct, sending it to a phone as a text message. If possible, the user can also input a text message from a phone and send that message back to the </a:t>
            </a:r>
            <a:r>
              <a:rPr lang="en-US" dirty="0" err="1"/>
              <a:t>PocketBeagle</a:t>
            </a:r>
            <a:r>
              <a:rPr lang="en-US" dirty="0"/>
              <a:t>, where the message will be displayed. The project’s goal is to familiarize myself with Morse code through a series of practice transmission instead of merely trying to memorize the whole alphabet.</a:t>
            </a:r>
          </a:p>
          <a:p>
            <a:pPr marL="0" indent="0">
              <a:buNone/>
            </a:pPr>
            <a:r>
              <a:rPr lang="en-US" dirty="0">
                <a:hlinkClick r:id="rId2"/>
              </a:rPr>
              <a:t>https://www.hackster.io/vladakrsmanovic/arduino-morse-code-machine-709cc5</a:t>
            </a:r>
            <a:endParaRPr lang="en-US" dirty="0"/>
          </a:p>
          <a:p>
            <a:pPr marL="0" indent="0">
              <a:buNone/>
            </a:pPr>
            <a:r>
              <a:rPr lang="en-US" dirty="0">
                <a:hlinkClick r:id="rId3"/>
              </a:rPr>
              <a:t>https://www.hackster.io/brzi/morse-code-machine-72a63f</a:t>
            </a:r>
            <a:endParaRPr lang="en-US" dirty="0"/>
          </a:p>
          <a:p>
            <a:pPr marL="0" indent="0">
              <a:buNone/>
            </a:pPr>
            <a:r>
              <a:rPr lang="en-US" dirty="0">
                <a:hlinkClick r:id="rId4"/>
              </a:rPr>
              <a:t>https://www.hackster.io/492608/morse-code-converter-bec9a9</a:t>
            </a:r>
            <a:endParaRPr lang="en-US" dirty="0"/>
          </a:p>
          <a:p>
            <a:pPr marL="0" indent="0">
              <a:buNone/>
            </a:pPr>
            <a:r>
              <a:rPr lang="en-US" dirty="0">
                <a:hlinkClick r:id="rId5"/>
              </a:rPr>
              <a:t>https://www.hackster.io/achindra/morse-code-transceiver-b5ae38</a:t>
            </a:r>
            <a:endParaRPr lang="en-US" dirty="0"/>
          </a:p>
          <a:p>
            <a:pPr marL="0" indent="0">
              <a:buNone/>
            </a:pPr>
            <a:r>
              <a:rPr lang="en-US" dirty="0">
                <a:hlinkClick r:id="rId6"/>
              </a:rPr>
              <a:t>https://github.com/Tooo/Morse-Code-Driver-BeagleBone/blob/main/morse-code.c</a:t>
            </a:r>
            <a:endParaRPr lang="en-US" dirty="0"/>
          </a:p>
          <a:p>
            <a:pPr marL="0" indent="0">
              <a:buNone/>
            </a:pPr>
            <a:r>
              <a:rPr lang="en-US" dirty="0"/>
              <a:t>(1st three websites are basic Morse code machines where users press a button to enter morse code, LED lights up, buzzer buzzes, and display shows the letters entered. 4</a:t>
            </a:r>
            <a:r>
              <a:rPr lang="en-US" baseline="30000" dirty="0"/>
              <a:t>th</a:t>
            </a:r>
            <a:r>
              <a:rPr lang="en-US" dirty="0"/>
              <a:t> website allows for </a:t>
            </a:r>
            <a:r>
              <a:rPr lang="en-US" dirty="0" err="1"/>
              <a:t>transceiving</a:t>
            </a:r>
            <a:r>
              <a:rPr lang="en-US" dirty="0"/>
              <a:t> between two Arduinos. Last website contains </a:t>
            </a:r>
            <a:r>
              <a:rPr lang="en-US" dirty="0" err="1"/>
              <a:t>BeagleBone</a:t>
            </a:r>
            <a:r>
              <a:rPr lang="en-US" dirty="0"/>
              <a:t> code for a Morse code machine.)</a:t>
            </a:r>
          </a:p>
          <a:p>
            <a:pPr marL="0" indent="0">
              <a:buNone/>
            </a:pPr>
            <a:endParaRPr lang="en-US" dirty="0"/>
          </a:p>
          <a:p>
            <a:pPr marL="0" indent="0">
              <a:buNone/>
            </a:pPr>
            <a:endParaRPr lang="en-US" dirty="0"/>
          </a:p>
          <a:p>
            <a:pPr lvl="1"/>
            <a:endParaRPr lang="en-US" dirty="0"/>
          </a:p>
        </p:txBody>
      </p:sp>
      <p:pic>
        <p:nvPicPr>
          <p:cNvPr id="7" name="Picture 6" descr="A circuit board with wires&#10;&#10;Description automatically generated">
            <a:extLst>
              <a:ext uri="{FF2B5EF4-FFF2-40B4-BE49-F238E27FC236}">
                <a16:creationId xmlns:a16="http://schemas.microsoft.com/office/drawing/2014/main" id="{3470732E-DF3B-A392-D8B2-1463C5865F2E}"/>
              </a:ext>
            </a:extLst>
          </p:cNvPr>
          <p:cNvPicPr>
            <a:picLocks noChangeAspect="1"/>
          </p:cNvPicPr>
          <p:nvPr/>
        </p:nvPicPr>
        <p:blipFill>
          <a:blip r:embed="rId7"/>
          <a:stretch>
            <a:fillRect/>
          </a:stretch>
        </p:blipFill>
        <p:spPr>
          <a:xfrm>
            <a:off x="9217002" y="1397000"/>
            <a:ext cx="2724319" cy="2032000"/>
          </a:xfrm>
          <a:prstGeom prst="rect">
            <a:avLst/>
          </a:prstGeom>
        </p:spPr>
      </p:pic>
      <p:pic>
        <p:nvPicPr>
          <p:cNvPr id="9" name="Picture 8" descr="A circuit board with wires&#10;&#10;Description automatically generated">
            <a:extLst>
              <a:ext uri="{FF2B5EF4-FFF2-40B4-BE49-F238E27FC236}">
                <a16:creationId xmlns:a16="http://schemas.microsoft.com/office/drawing/2014/main" id="{0E6B129E-2C51-9042-59F6-48BAED5B429D}"/>
              </a:ext>
            </a:extLst>
          </p:cNvPr>
          <p:cNvPicPr>
            <a:picLocks noChangeAspect="1"/>
          </p:cNvPicPr>
          <p:nvPr/>
        </p:nvPicPr>
        <p:blipFill>
          <a:blip r:embed="rId8"/>
          <a:stretch>
            <a:fillRect/>
          </a:stretch>
        </p:blipFill>
        <p:spPr>
          <a:xfrm>
            <a:off x="9217002" y="3985985"/>
            <a:ext cx="2727517" cy="2032000"/>
          </a:xfrm>
          <a:prstGeom prst="rect">
            <a:avLst/>
          </a:prstGeom>
        </p:spPr>
      </p:pic>
    </p:spTree>
    <p:extLst>
      <p:ext uri="{BB962C8B-B14F-4D97-AF65-F5344CB8AC3E}">
        <p14:creationId xmlns:p14="http://schemas.microsoft.com/office/powerpoint/2010/main" val="351953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8DB3A-4FEB-5177-42A9-2FD5622DA189}"/>
              </a:ext>
            </a:extLst>
          </p:cNvPr>
          <p:cNvSpPr>
            <a:spLocks noGrp="1"/>
          </p:cNvSpPr>
          <p:nvPr>
            <p:ph type="title"/>
          </p:nvPr>
        </p:nvSpPr>
        <p:spPr/>
        <p:txBody>
          <a:bodyPr/>
          <a:lstStyle/>
          <a:p>
            <a:r>
              <a:rPr lang="en-US" dirty="0"/>
              <a:t>More Background</a:t>
            </a:r>
          </a:p>
        </p:txBody>
      </p:sp>
      <p:sp>
        <p:nvSpPr>
          <p:cNvPr id="3" name="Content Placeholder 2">
            <a:extLst>
              <a:ext uri="{FF2B5EF4-FFF2-40B4-BE49-F238E27FC236}">
                <a16:creationId xmlns:a16="http://schemas.microsoft.com/office/drawing/2014/main" id="{3B773542-AEC5-2BDC-8CB3-CADA3B7C27D1}"/>
              </a:ext>
            </a:extLst>
          </p:cNvPr>
          <p:cNvSpPr>
            <a:spLocks noGrp="1"/>
          </p:cNvSpPr>
          <p:nvPr>
            <p:ph idx="1"/>
          </p:nvPr>
        </p:nvSpPr>
        <p:spPr/>
        <p:txBody>
          <a:bodyPr>
            <a:normAutofit/>
          </a:bodyPr>
          <a:lstStyle/>
          <a:p>
            <a:pPr marL="0" indent="0">
              <a:buNone/>
            </a:pPr>
            <a:r>
              <a:rPr lang="en-US" dirty="0"/>
              <a:t>Most projects online only allow users to input Morse code (press button, LED and buzzer responds to inputs, screen displays letters). Some more advanced projects allow for transmission of the message between two Arduino boards. My project will improve the user interface. There should be 5 buttons: one for starting/stopping input, one for entering letters, one for indicating spaces between letters/words (a conventional morse code machine uses pauses for separating letters and words, but as a beginner with no experience in Morse code, these pauses may not be long enough), one for deleting characters, one for transmitting the message. LEDs and buzzers will still be there when the user inputs the message. There will also be an SPI screen to display the dots and dashes and the letters entered. After the message is displayed, the user can check for errors, and if it is fine, the user can transmit the message to a phone. The phone receives the message in text. </a:t>
            </a:r>
          </a:p>
          <a:p>
            <a:pPr marL="0" indent="0">
              <a:buNone/>
            </a:pPr>
            <a:r>
              <a:rPr lang="en-US" dirty="0"/>
              <a:t>This past ENGI 301 project has code on how to send text message to phone: </a:t>
            </a:r>
            <a:r>
              <a:rPr lang="en-US" dirty="0">
                <a:hlinkClick r:id="rId2"/>
              </a:rPr>
              <a:t>https://www.hackster.io/fernandalago/plant-reminder-box-473f95</a:t>
            </a:r>
            <a:r>
              <a:rPr lang="en-US" dirty="0"/>
              <a:t>. I can perhaps modify the code so that the phone can send a message back to the </a:t>
            </a:r>
            <a:r>
              <a:rPr lang="en-US" dirty="0" err="1"/>
              <a:t>PocketBeagle</a:t>
            </a:r>
            <a:r>
              <a:rPr lang="en-US" dirty="0"/>
              <a:t> via text. The screen displays the message received (in both text and dots and dashes), and the LEDs and buzzer also respond in Morse code. </a:t>
            </a:r>
          </a:p>
          <a:p>
            <a:pPr marL="0" indent="0">
              <a:buNone/>
            </a:pPr>
            <a:endParaRPr lang="en-US" dirty="0"/>
          </a:p>
        </p:txBody>
      </p:sp>
    </p:spTree>
    <p:extLst>
      <p:ext uri="{BB962C8B-B14F-4D97-AF65-F5344CB8AC3E}">
        <p14:creationId xmlns:p14="http://schemas.microsoft.com/office/powerpoint/2010/main" val="27642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B93E4-AB7E-4F3D-B6C5-4ED4B78FA4AF}"/>
              </a:ext>
            </a:extLst>
          </p:cNvPr>
          <p:cNvSpPr>
            <a:spLocks noGrp="1"/>
          </p:cNvSpPr>
          <p:nvPr>
            <p:ph type="title"/>
          </p:nvPr>
        </p:nvSpPr>
        <p:spPr/>
        <p:txBody>
          <a:bodyPr/>
          <a:lstStyle/>
          <a:p>
            <a:r>
              <a:rPr lang="en-US" dirty="0"/>
              <a:t>System Block Diagram</a:t>
            </a:r>
          </a:p>
        </p:txBody>
      </p:sp>
      <p:pic>
        <p:nvPicPr>
          <p:cNvPr id="8" name="Content Placeholder 7" descr="A paper with writing on it&#10;&#10;Description automatically generated">
            <a:extLst>
              <a:ext uri="{FF2B5EF4-FFF2-40B4-BE49-F238E27FC236}">
                <a16:creationId xmlns:a16="http://schemas.microsoft.com/office/drawing/2014/main" id="{D6A4011C-3257-B847-D534-0F188E7ADA2B}"/>
              </a:ext>
            </a:extLst>
          </p:cNvPr>
          <p:cNvPicPr>
            <a:picLocks noGrp="1" noChangeAspect="1"/>
          </p:cNvPicPr>
          <p:nvPr>
            <p:ph idx="1"/>
          </p:nvPr>
        </p:nvPicPr>
        <p:blipFill>
          <a:blip r:embed="rId2"/>
          <a:stretch>
            <a:fillRect/>
          </a:stretch>
        </p:blipFill>
        <p:spPr>
          <a:xfrm>
            <a:off x="1333500" y="1143001"/>
            <a:ext cx="9525000" cy="5324825"/>
          </a:xfrm>
        </p:spPr>
      </p:pic>
    </p:spTree>
    <p:extLst>
      <p:ext uri="{BB962C8B-B14F-4D97-AF65-F5344CB8AC3E}">
        <p14:creationId xmlns:p14="http://schemas.microsoft.com/office/powerpoint/2010/main" val="140782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DFEA3-93A8-4943-9F3A-4798FB13F643}"/>
              </a:ext>
            </a:extLst>
          </p:cNvPr>
          <p:cNvSpPr>
            <a:spLocks noGrp="1"/>
          </p:cNvSpPr>
          <p:nvPr>
            <p:ph type="title"/>
          </p:nvPr>
        </p:nvSpPr>
        <p:spPr/>
        <p:txBody>
          <a:bodyPr/>
          <a:lstStyle/>
          <a:p>
            <a:r>
              <a:rPr lang="en-US" dirty="0"/>
              <a:t>Power Block Diagram</a:t>
            </a:r>
          </a:p>
        </p:txBody>
      </p:sp>
      <p:pic>
        <p:nvPicPr>
          <p:cNvPr id="8" name="Content Placeholder 7" descr="A paper with writing on it&#10;&#10;Description automatically generated">
            <a:extLst>
              <a:ext uri="{FF2B5EF4-FFF2-40B4-BE49-F238E27FC236}">
                <a16:creationId xmlns:a16="http://schemas.microsoft.com/office/drawing/2014/main" id="{5F11974B-25D1-CBCC-8644-920ACCF8E3B6}"/>
              </a:ext>
            </a:extLst>
          </p:cNvPr>
          <p:cNvPicPr>
            <a:picLocks noGrp="1" noChangeAspect="1"/>
          </p:cNvPicPr>
          <p:nvPr>
            <p:ph idx="1"/>
          </p:nvPr>
        </p:nvPicPr>
        <p:blipFill>
          <a:blip r:embed="rId2"/>
          <a:stretch>
            <a:fillRect/>
          </a:stretch>
        </p:blipFill>
        <p:spPr>
          <a:xfrm>
            <a:off x="876300" y="1295399"/>
            <a:ext cx="10020300" cy="5234907"/>
          </a:xfrm>
        </p:spPr>
      </p:pic>
    </p:spTree>
    <p:extLst>
      <p:ext uri="{BB962C8B-B14F-4D97-AF65-F5344CB8AC3E}">
        <p14:creationId xmlns:p14="http://schemas.microsoft.com/office/powerpoint/2010/main" val="4204615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467B-51C2-4E0B-B52A-83BD9F0EB83D}"/>
              </a:ext>
            </a:extLst>
          </p:cNvPr>
          <p:cNvSpPr>
            <a:spLocks noGrp="1"/>
          </p:cNvSpPr>
          <p:nvPr>
            <p:ph type="title"/>
          </p:nvPr>
        </p:nvSpPr>
        <p:spPr/>
        <p:txBody>
          <a:bodyPr/>
          <a:lstStyle/>
          <a:p>
            <a:r>
              <a:rPr lang="en-US" dirty="0"/>
              <a:t>Components / Budget</a:t>
            </a:r>
          </a:p>
        </p:txBody>
      </p:sp>
      <p:graphicFrame>
        <p:nvGraphicFramePr>
          <p:cNvPr id="4" name="Content Placeholder 3">
            <a:extLst>
              <a:ext uri="{FF2B5EF4-FFF2-40B4-BE49-F238E27FC236}">
                <a16:creationId xmlns:a16="http://schemas.microsoft.com/office/drawing/2014/main" id="{D0B47F4B-CB02-4D02-BE84-F6BC57D0FE26}"/>
              </a:ext>
            </a:extLst>
          </p:cNvPr>
          <p:cNvGraphicFramePr>
            <a:graphicFrameLocks noGrp="1"/>
          </p:cNvGraphicFramePr>
          <p:nvPr>
            <p:ph idx="1"/>
            <p:extLst>
              <p:ext uri="{D42A27DB-BD31-4B8C-83A1-F6EECF244321}">
                <p14:modId xmlns:p14="http://schemas.microsoft.com/office/powerpoint/2010/main" val="1438423164"/>
              </p:ext>
            </p:extLst>
          </p:nvPr>
        </p:nvGraphicFramePr>
        <p:xfrm>
          <a:off x="609600" y="1295400"/>
          <a:ext cx="10972800" cy="4592320"/>
        </p:xfrm>
        <a:graphic>
          <a:graphicData uri="http://schemas.openxmlformats.org/drawingml/2006/table">
            <a:tbl>
              <a:tblPr firstRow="1" bandRow="1">
                <a:tableStyleId>{BC89EF96-8CEA-46FF-86C4-4CE0E7609802}</a:tableStyleId>
              </a:tblPr>
              <a:tblGrid>
                <a:gridCol w="7837714">
                  <a:extLst>
                    <a:ext uri="{9D8B030D-6E8A-4147-A177-3AD203B41FA5}">
                      <a16:colId xmlns:a16="http://schemas.microsoft.com/office/drawing/2014/main" val="3675253430"/>
                    </a:ext>
                  </a:extLst>
                </a:gridCol>
                <a:gridCol w="1567543">
                  <a:extLst>
                    <a:ext uri="{9D8B030D-6E8A-4147-A177-3AD203B41FA5}">
                      <a16:colId xmlns:a16="http://schemas.microsoft.com/office/drawing/2014/main" val="1372058784"/>
                    </a:ext>
                  </a:extLst>
                </a:gridCol>
                <a:gridCol w="1567543">
                  <a:extLst>
                    <a:ext uri="{9D8B030D-6E8A-4147-A177-3AD203B41FA5}">
                      <a16:colId xmlns:a16="http://schemas.microsoft.com/office/drawing/2014/main" val="356583018"/>
                    </a:ext>
                  </a:extLst>
                </a:gridCol>
              </a:tblGrid>
              <a:tr h="370840">
                <a:tc>
                  <a:txBody>
                    <a:bodyPr/>
                    <a:lstStyle/>
                    <a:p>
                      <a:r>
                        <a:rPr lang="en-US" dirty="0"/>
                        <a:t>Component</a:t>
                      </a:r>
                    </a:p>
                  </a:txBody>
                  <a:tcPr/>
                </a:tc>
                <a:tc>
                  <a:txBody>
                    <a:bodyPr/>
                    <a:lstStyle/>
                    <a:p>
                      <a:pPr algn="ctr"/>
                      <a:r>
                        <a:rPr lang="en-US" dirty="0"/>
                        <a:t>ENGI301</a:t>
                      </a:r>
                    </a:p>
                    <a:p>
                      <a:pPr algn="ctr"/>
                      <a:r>
                        <a:rPr lang="en-US" dirty="0"/>
                        <a:t> to Buy?</a:t>
                      </a:r>
                    </a:p>
                  </a:txBody>
                  <a:tcPr/>
                </a:tc>
                <a:tc>
                  <a:txBody>
                    <a:bodyPr/>
                    <a:lstStyle/>
                    <a:p>
                      <a:pPr algn="ctr"/>
                      <a:r>
                        <a:rPr lang="en-US" dirty="0"/>
                        <a:t>Cost</a:t>
                      </a:r>
                    </a:p>
                  </a:txBody>
                  <a:tcPr/>
                </a:tc>
                <a:extLst>
                  <a:ext uri="{0D108BD9-81ED-4DB2-BD59-A6C34878D82A}">
                    <a16:rowId xmlns:a16="http://schemas.microsoft.com/office/drawing/2014/main" val="1606800787"/>
                  </a:ext>
                </a:extLst>
              </a:tr>
              <a:tr h="370840">
                <a:tc>
                  <a:txBody>
                    <a:bodyPr/>
                    <a:lstStyle/>
                    <a:p>
                      <a:r>
                        <a:rPr lang="en-US" dirty="0">
                          <a:hlinkClick r:id="rId2"/>
                        </a:rPr>
                        <a:t>Arcade Buttons </a:t>
                      </a:r>
                      <a:r>
                        <a:rPr lang="en-US" dirty="0"/>
                        <a:t>* 5 (may replace some buttons with push buttons already in the ENGI 301 case if budget isn’t enough) </a:t>
                      </a:r>
                    </a:p>
                  </a:txBody>
                  <a:tcPr/>
                </a:tc>
                <a:tc>
                  <a:txBody>
                    <a:bodyPr/>
                    <a:lstStyle/>
                    <a:p>
                      <a:r>
                        <a:rPr lang="en-US" dirty="0"/>
                        <a:t>Yes</a:t>
                      </a:r>
                    </a:p>
                  </a:txBody>
                  <a:tcPr/>
                </a:tc>
                <a:tc>
                  <a:txBody>
                    <a:bodyPr/>
                    <a:lstStyle/>
                    <a:p>
                      <a:r>
                        <a:rPr lang="en-US" dirty="0"/>
                        <a:t>$11.88</a:t>
                      </a:r>
                    </a:p>
                  </a:txBody>
                  <a:tcPr/>
                </a:tc>
                <a:extLst>
                  <a:ext uri="{0D108BD9-81ED-4DB2-BD59-A6C34878D82A}">
                    <a16:rowId xmlns:a16="http://schemas.microsoft.com/office/drawing/2014/main" val="33313506"/>
                  </a:ext>
                </a:extLst>
              </a:tr>
              <a:tr h="370840">
                <a:tc>
                  <a:txBody>
                    <a:bodyPr/>
                    <a:lstStyle/>
                    <a:p>
                      <a:r>
                        <a:rPr lang="en-US" dirty="0"/>
                        <a:t>SPI Screen</a:t>
                      </a:r>
                    </a:p>
                  </a:txBody>
                  <a:tcPr/>
                </a:tc>
                <a:tc>
                  <a:txBody>
                    <a:bodyPr/>
                    <a:lstStyle/>
                    <a:p>
                      <a:r>
                        <a:rPr lang="en-US" dirty="0"/>
                        <a:t>Yes</a:t>
                      </a:r>
                    </a:p>
                  </a:txBody>
                  <a:tcPr/>
                </a:tc>
                <a:tc>
                  <a:txBody>
                    <a:bodyPr/>
                    <a:lstStyle/>
                    <a:p>
                      <a:r>
                        <a:rPr lang="en-US" dirty="0"/>
                        <a:t>$29.95</a:t>
                      </a:r>
                    </a:p>
                  </a:txBody>
                  <a:tcPr/>
                </a:tc>
                <a:extLst>
                  <a:ext uri="{0D108BD9-81ED-4DB2-BD59-A6C34878D82A}">
                    <a16:rowId xmlns:a16="http://schemas.microsoft.com/office/drawing/2014/main" val="2595126612"/>
                  </a:ext>
                </a:extLst>
              </a:tr>
              <a:tr h="370840">
                <a:tc>
                  <a:txBody>
                    <a:bodyPr/>
                    <a:lstStyle/>
                    <a:p>
                      <a:r>
                        <a:rPr lang="en-US" dirty="0"/>
                        <a:t>Buzzer</a:t>
                      </a:r>
                    </a:p>
                  </a:txBody>
                  <a:tcPr/>
                </a:tc>
                <a:tc>
                  <a:txBody>
                    <a:bodyPr/>
                    <a:lstStyle/>
                    <a:p>
                      <a:r>
                        <a:rPr lang="en-US" dirty="0"/>
                        <a:t>Yes</a:t>
                      </a:r>
                    </a:p>
                  </a:txBody>
                  <a:tcPr/>
                </a:tc>
                <a:tc>
                  <a:txBody>
                    <a:bodyPr/>
                    <a:lstStyle/>
                    <a:p>
                      <a:r>
                        <a:rPr lang="en-US" dirty="0"/>
                        <a:t>$0.95</a:t>
                      </a:r>
                    </a:p>
                  </a:txBody>
                  <a:tcPr/>
                </a:tc>
                <a:extLst>
                  <a:ext uri="{0D108BD9-81ED-4DB2-BD59-A6C34878D82A}">
                    <a16:rowId xmlns:a16="http://schemas.microsoft.com/office/drawing/2014/main" val="1757493575"/>
                  </a:ext>
                </a:extLst>
              </a:tr>
              <a:tr h="370840">
                <a:tc>
                  <a:txBody>
                    <a:bodyPr/>
                    <a:lstStyle/>
                    <a:p>
                      <a:r>
                        <a:rPr lang="en-US" dirty="0"/>
                        <a:t>LEDs</a:t>
                      </a:r>
                    </a:p>
                  </a:txBody>
                  <a:tcPr/>
                </a:tc>
                <a:tc>
                  <a:txBody>
                    <a:bodyPr/>
                    <a:lstStyle/>
                    <a:p>
                      <a:r>
                        <a:rPr lang="en-US" dirty="0"/>
                        <a:t>No</a:t>
                      </a:r>
                    </a:p>
                  </a:txBody>
                  <a:tcPr/>
                </a:tc>
                <a:tc>
                  <a:txBody>
                    <a:bodyPr/>
                    <a:lstStyle/>
                    <a:p>
                      <a:endParaRPr lang="en-US" dirty="0"/>
                    </a:p>
                  </a:txBody>
                  <a:tcPr/>
                </a:tc>
                <a:extLst>
                  <a:ext uri="{0D108BD9-81ED-4DB2-BD59-A6C34878D82A}">
                    <a16:rowId xmlns:a16="http://schemas.microsoft.com/office/drawing/2014/main" val="3862840897"/>
                  </a:ext>
                </a:extLst>
              </a:tr>
              <a:tr h="370840">
                <a:tc>
                  <a:txBody>
                    <a:bodyPr/>
                    <a:lstStyle/>
                    <a:p>
                      <a:r>
                        <a:rPr lang="en-US" dirty="0"/>
                        <a:t>USB </a:t>
                      </a:r>
                      <a:r>
                        <a:rPr lang="en-US" dirty="0" err="1"/>
                        <a:t>Wifi</a:t>
                      </a:r>
                      <a:r>
                        <a:rPr lang="en-US" dirty="0"/>
                        <a:t>: </a:t>
                      </a:r>
                      <a:r>
                        <a:rPr lang="en-US" dirty="0">
                          <a:hlinkClick r:id="rId3"/>
                        </a:rPr>
                        <a:t>https://www.amazon.com/wifi-adapter-usb-pc-network/dp/B008IFXQFU</a:t>
                      </a:r>
                      <a:r>
                        <a:rPr lang="en-US" dirty="0"/>
                        <a:t> </a:t>
                      </a:r>
                    </a:p>
                  </a:txBody>
                  <a:tcPr/>
                </a:tc>
                <a:tc>
                  <a:txBody>
                    <a:bodyPr/>
                    <a:lstStyle/>
                    <a:p>
                      <a:r>
                        <a:rPr lang="en-US" dirty="0"/>
                        <a:t>Yes</a:t>
                      </a:r>
                    </a:p>
                  </a:txBody>
                  <a:tcPr/>
                </a:tc>
                <a:tc>
                  <a:txBody>
                    <a:bodyPr/>
                    <a:lstStyle/>
                    <a:p>
                      <a:r>
                        <a:rPr lang="en-US" dirty="0"/>
                        <a:t>$9.99</a:t>
                      </a:r>
                    </a:p>
                  </a:txBody>
                  <a:tcPr/>
                </a:tc>
                <a:extLst>
                  <a:ext uri="{0D108BD9-81ED-4DB2-BD59-A6C34878D82A}">
                    <a16:rowId xmlns:a16="http://schemas.microsoft.com/office/drawing/2014/main" val="1698356184"/>
                  </a:ext>
                </a:extLst>
              </a:tr>
              <a:tr h="370840">
                <a:tc>
                  <a:txBody>
                    <a:bodyPr/>
                    <a:lstStyle/>
                    <a:p>
                      <a:r>
                        <a:rPr lang="en-US" dirty="0" err="1"/>
                        <a:t>microUSB</a:t>
                      </a:r>
                      <a:r>
                        <a:rPr lang="en-US" dirty="0"/>
                        <a:t> Breakout Board: </a:t>
                      </a:r>
                      <a:r>
                        <a:rPr lang="en-US" dirty="0">
                          <a:hlinkClick r:id="rId4"/>
                        </a:rPr>
                        <a:t>https://www.mouser.com/ProductDetail/SparkFun/BOB-12035?qs=WyAARYrbSna977XdJQqmwA%3D%3D&amp;mgh=1&amp;srsltid=AfmBOop8pqnpRJ7OGa4kUyn1-4g_jDgPRdfFHH1MvHX90ayUqfos1SPHRyg</a:t>
                      </a:r>
                      <a:endParaRPr lang="en-US" dirty="0"/>
                    </a:p>
                  </a:txBody>
                  <a:tcPr/>
                </a:tc>
                <a:tc>
                  <a:txBody>
                    <a:bodyPr/>
                    <a:lstStyle/>
                    <a:p>
                      <a:r>
                        <a:rPr lang="en-US" dirty="0"/>
                        <a:t>Yes</a:t>
                      </a:r>
                    </a:p>
                  </a:txBody>
                  <a:tcPr/>
                </a:tc>
                <a:tc>
                  <a:txBody>
                    <a:bodyPr/>
                    <a:lstStyle/>
                    <a:p>
                      <a:r>
                        <a:rPr lang="en-US" dirty="0"/>
                        <a:t>$2.75</a:t>
                      </a:r>
                    </a:p>
                  </a:txBody>
                  <a:tcPr/>
                </a:tc>
                <a:extLst>
                  <a:ext uri="{0D108BD9-81ED-4DB2-BD59-A6C34878D82A}">
                    <a16:rowId xmlns:a16="http://schemas.microsoft.com/office/drawing/2014/main" val="1364489299"/>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37708406"/>
                  </a:ext>
                </a:extLst>
              </a:tr>
            </a:tbl>
          </a:graphicData>
        </a:graphic>
      </p:graphicFrame>
    </p:spTree>
    <p:extLst>
      <p:ext uri="{BB962C8B-B14F-4D97-AF65-F5344CB8AC3E}">
        <p14:creationId xmlns:p14="http://schemas.microsoft.com/office/powerpoint/2010/main" val="113124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Custom 3">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000000"/>
      </a:hlink>
      <a:folHlink>
        <a:srgbClr val="9F6715"/>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8983</TotalTime>
  <Words>663</Words>
  <Application>Microsoft Macintosh PowerPoint</Application>
  <PresentationFormat>Widescreen</PresentationFormat>
  <Paragraphs>39</Paragraphs>
  <Slides>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vt:i4>
      </vt:variant>
    </vt:vector>
  </HeadingPairs>
  <TitlesOfParts>
    <vt:vector size="8" baseType="lpstr">
      <vt:lpstr>Arial</vt:lpstr>
      <vt:lpstr>Diamond Grid 16x9</vt:lpstr>
      <vt:lpstr>ENGI 301  Morse Code Transceiver Proposal</vt:lpstr>
      <vt:lpstr>Background Information</vt:lpstr>
      <vt:lpstr>More Background</vt:lpstr>
      <vt:lpstr>System Block Diagram</vt:lpstr>
      <vt:lpstr>Power Block Diagram</vt:lpstr>
      <vt:lpstr>Components /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Erik Welsh</dc:creator>
  <cp:lastModifiedBy>Edwin Low</cp:lastModifiedBy>
  <cp:revision>410</cp:revision>
  <dcterms:created xsi:type="dcterms:W3CDTF">2018-01-09T20:24:50Z</dcterms:created>
  <dcterms:modified xsi:type="dcterms:W3CDTF">2024-02-20T05:35:01Z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